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101"/>
  </p:notesMasterIdLst>
  <p:sldIdLst>
    <p:sldId id="256" r:id="rId4"/>
    <p:sldId id="976" r:id="rId5"/>
    <p:sldId id="379" r:id="rId6"/>
    <p:sldId id="3034" r:id="rId7"/>
    <p:sldId id="2969" r:id="rId8"/>
    <p:sldId id="3035" r:id="rId9"/>
    <p:sldId id="2982" r:id="rId10"/>
    <p:sldId id="392" r:id="rId11"/>
    <p:sldId id="377" r:id="rId12"/>
    <p:sldId id="2958" r:id="rId13"/>
    <p:sldId id="2926" r:id="rId14"/>
    <p:sldId id="993" r:id="rId15"/>
    <p:sldId id="2983" r:id="rId16"/>
    <p:sldId id="3033" r:id="rId17"/>
    <p:sldId id="2936" r:id="rId18"/>
    <p:sldId id="2979" r:id="rId19"/>
    <p:sldId id="2985" r:id="rId20"/>
    <p:sldId id="3031" r:id="rId21"/>
    <p:sldId id="3024" r:id="rId22"/>
    <p:sldId id="3032" r:id="rId23"/>
    <p:sldId id="3012" r:id="rId24"/>
    <p:sldId id="987" r:id="rId25"/>
    <p:sldId id="2725" r:id="rId26"/>
    <p:sldId id="939" r:id="rId27"/>
    <p:sldId id="977" r:id="rId28"/>
    <p:sldId id="257" r:id="rId29"/>
    <p:sldId id="966" r:id="rId30"/>
    <p:sldId id="959" r:id="rId31"/>
    <p:sldId id="962" r:id="rId32"/>
    <p:sldId id="956" r:id="rId33"/>
    <p:sldId id="482" r:id="rId34"/>
    <p:sldId id="965" r:id="rId35"/>
    <p:sldId id="967" r:id="rId36"/>
    <p:sldId id="958" r:id="rId37"/>
    <p:sldId id="948" r:id="rId38"/>
    <p:sldId id="971" r:id="rId39"/>
    <p:sldId id="983" r:id="rId40"/>
    <p:sldId id="258" r:id="rId41"/>
    <p:sldId id="365" r:id="rId42"/>
    <p:sldId id="943" r:id="rId43"/>
    <p:sldId id="945" r:id="rId44"/>
    <p:sldId id="410" r:id="rId45"/>
    <p:sldId id="968" r:id="rId46"/>
    <p:sldId id="901" r:id="rId47"/>
    <p:sldId id="895" r:id="rId48"/>
    <p:sldId id="290" r:id="rId49"/>
    <p:sldId id="944" r:id="rId50"/>
    <p:sldId id="456" r:id="rId51"/>
    <p:sldId id="455" r:id="rId52"/>
    <p:sldId id="946" r:id="rId53"/>
    <p:sldId id="947" r:id="rId54"/>
    <p:sldId id="984" r:id="rId55"/>
    <p:sldId id="265" r:id="rId56"/>
    <p:sldId id="259" r:id="rId57"/>
    <p:sldId id="988" r:id="rId58"/>
    <p:sldId id="260" r:id="rId59"/>
    <p:sldId id="982" r:id="rId60"/>
    <p:sldId id="263" r:id="rId61"/>
    <p:sldId id="267" r:id="rId62"/>
    <p:sldId id="269" r:id="rId63"/>
    <p:sldId id="986" r:id="rId64"/>
    <p:sldId id="472" r:id="rId65"/>
    <p:sldId id="923" r:id="rId66"/>
    <p:sldId id="902" r:id="rId67"/>
    <p:sldId id="268" r:id="rId68"/>
    <p:sldId id="270" r:id="rId69"/>
    <p:sldId id="291" r:id="rId70"/>
    <p:sldId id="266" r:id="rId71"/>
    <p:sldId id="928" r:id="rId72"/>
    <p:sldId id="985" r:id="rId73"/>
    <p:sldId id="474" r:id="rId74"/>
    <p:sldId id="930" r:id="rId75"/>
    <p:sldId id="981" r:id="rId76"/>
    <p:sldId id="980" r:id="rId77"/>
    <p:sldId id="979" r:id="rId78"/>
    <p:sldId id="951" r:id="rId79"/>
    <p:sldId id="972" r:id="rId80"/>
    <p:sldId id="894" r:id="rId81"/>
    <p:sldId id="952" r:id="rId82"/>
    <p:sldId id="483" r:id="rId83"/>
    <p:sldId id="954" r:id="rId84"/>
    <p:sldId id="897" r:id="rId85"/>
    <p:sldId id="293" r:id="rId86"/>
    <p:sldId id="264" r:id="rId87"/>
    <p:sldId id="953" r:id="rId88"/>
    <p:sldId id="940" r:id="rId89"/>
    <p:sldId id="949" r:id="rId90"/>
    <p:sldId id="955" r:id="rId91"/>
    <p:sldId id="973" r:id="rId92"/>
    <p:sldId id="918" r:id="rId93"/>
    <p:sldId id="924" r:id="rId94"/>
    <p:sldId id="922" r:id="rId95"/>
    <p:sldId id="288" r:id="rId96"/>
    <p:sldId id="970" r:id="rId97"/>
    <p:sldId id="969" r:id="rId98"/>
    <p:sldId id="473" r:id="rId99"/>
    <p:sldId id="974" r:id="rId10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2"/>
    <p:restoredTop sz="94714"/>
  </p:normalViewPr>
  <p:slideViewPr>
    <p:cSldViewPr snapToGrid="0">
      <p:cViewPr varScale="1">
        <p:scale>
          <a:sx n="168" d="100"/>
          <a:sy n="168" d="100"/>
        </p:scale>
        <p:origin x="208" y="7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76687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5364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547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4538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9980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68956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4887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168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624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3139068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48963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4412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27828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21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3709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595014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2880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13744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6" r:id="rId10"/>
    <p:sldLayoutId id="2147483697" r:id="rId11"/>
    <p:sldLayoutId id="214748369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38.png"/><Relationship Id="rId18" Type="http://schemas.openxmlformats.org/officeDocument/2006/relationships/image" Target="../media/image42.png"/><Relationship Id="rId26" Type="http://schemas.openxmlformats.org/officeDocument/2006/relationships/image" Target="../media/image46.png"/><Relationship Id="rId3" Type="http://schemas.openxmlformats.org/officeDocument/2006/relationships/notesSlide" Target="../notesSlides/notesSlide4.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35.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41.png"/><Relationship Id="rId25" Type="http://schemas.openxmlformats.org/officeDocument/2006/relationships/hyperlink" Target="https://en.wikipedia.org/wiki/MS-DOS" TargetMode="External"/><Relationship Id="rId2" Type="http://schemas.openxmlformats.org/officeDocument/2006/relationships/slideLayout" Target="../slideLayouts/slideLayout11.xml"/><Relationship Id="rId16" Type="http://schemas.openxmlformats.org/officeDocument/2006/relationships/hyperlink" Target="https://bdtechtalks.com/2016/09/07/what-is-blockchain/" TargetMode="External"/><Relationship Id="rId20" Type="http://schemas.openxmlformats.org/officeDocument/2006/relationships/image" Target="../media/image43.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37.png"/><Relationship Id="rId24" Type="http://schemas.openxmlformats.org/officeDocument/2006/relationships/image" Target="../media/image45.png"/><Relationship Id="rId5" Type="http://schemas.openxmlformats.org/officeDocument/2006/relationships/image" Target="../media/image34.png"/><Relationship Id="rId15" Type="http://schemas.openxmlformats.org/officeDocument/2006/relationships/image" Target="../media/image40.tiff"/><Relationship Id="rId23" Type="http://schemas.openxmlformats.org/officeDocument/2006/relationships/hyperlink" Target="https://ccl.northwestern.edu/netlogo/" TargetMode="External"/><Relationship Id="rId28" Type="http://schemas.openxmlformats.org/officeDocument/2006/relationships/image" Target="../media/image47.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49.png"/><Relationship Id="rId4" Type="http://schemas.openxmlformats.org/officeDocument/2006/relationships/hyperlink" Target="https://www.paladion.net/devsecops" TargetMode="External"/><Relationship Id="rId9" Type="http://schemas.openxmlformats.org/officeDocument/2006/relationships/image" Target="../media/image36.png"/><Relationship Id="rId14" Type="http://schemas.openxmlformats.org/officeDocument/2006/relationships/image" Target="../media/image39.png"/><Relationship Id="rId22" Type="http://schemas.openxmlformats.org/officeDocument/2006/relationships/image" Target="../media/image44.png"/><Relationship Id="rId27" Type="http://schemas.openxmlformats.org/officeDocument/2006/relationships/hyperlink" Target="http://www.wolframalpha.com/" TargetMode="External"/><Relationship Id="rId30"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hyperlink" Target="https://medium.com/@rv_inc/k-framework-an-overview-2f82f91c1a37" TargetMode="External"/><Relationship Id="rId4" Type="http://schemas.openxmlformats.org/officeDocument/2006/relationships/image" Target="../media/image50.png"/><Relationship Id="rId9" Type="http://schemas.openxmlformats.org/officeDocument/2006/relationships/hyperlink" Target="https://medium.com/@koholaa?source=post_page-----1651b789e5d4--------------------------------"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youtu.be/zxAV_Re4OWA?t=323" TargetMode="External"/><Relationship Id="rId1" Type="http://schemas.openxmlformats.org/officeDocument/2006/relationships/slideLayout" Target="../slideLayouts/slideLayout3.xml"/><Relationship Id="rId6" Type="http://schemas.openxmlformats.org/officeDocument/2006/relationships/hyperlink" Target="https://www.researchgate.net/publication/281150601_On_the_Origin_of_the_Constants_c_and_h" TargetMode="External"/><Relationship Id="rId5" Type="http://schemas.openxmlformats.org/officeDocument/2006/relationships/image" Target="../media/image56.png"/><Relationship Id="rId4" Type="http://schemas.openxmlformats.org/officeDocument/2006/relationships/hyperlink" Target="https://youtu.be/zxAV_Re4OWA?t=239"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3.png"/><Relationship Id="rId18" Type="http://schemas.openxmlformats.org/officeDocument/2006/relationships/hyperlink" Target="https://youtu.be/VOKgMJEc_ro?t=226" TargetMode="External"/><Relationship Id="rId3" Type="http://schemas.openxmlformats.org/officeDocument/2006/relationships/hyperlink" Target="https://youtu.be/VOKgMJEc_ro" TargetMode="External"/><Relationship Id="rId21" Type="http://schemas.openxmlformats.org/officeDocument/2006/relationships/image" Target="../media/image67.png"/><Relationship Id="rId7" Type="http://schemas.openxmlformats.org/officeDocument/2006/relationships/image" Target="../media/image59.png"/><Relationship Id="rId12" Type="http://schemas.openxmlformats.org/officeDocument/2006/relationships/hyperlink" Target="https://youtu.be/VOKgMJEc_ro?t=147" TargetMode="External"/><Relationship Id="rId17" Type="http://schemas.openxmlformats.org/officeDocument/2006/relationships/image" Target="../media/image65.png"/><Relationship Id="rId2" Type="http://schemas.openxmlformats.org/officeDocument/2006/relationships/notesSlide" Target="../notesSlides/notesSlide9.xml"/><Relationship Id="rId16" Type="http://schemas.openxmlformats.org/officeDocument/2006/relationships/hyperlink" Target="https://youtu.be/VOKgMJEc_ro?t=200" TargetMode="External"/><Relationship Id="rId20" Type="http://schemas.openxmlformats.org/officeDocument/2006/relationships/hyperlink" Target="https://youtu.be/VOKgMJEc_ro?t=267" TargetMode="External"/><Relationship Id="rId1" Type="http://schemas.openxmlformats.org/officeDocument/2006/relationships/slideLayout" Target="../slideLayouts/slideLayout3.xml"/><Relationship Id="rId6" Type="http://schemas.openxmlformats.org/officeDocument/2006/relationships/hyperlink" Target="https://youtu.be/VOKgMJEc_ro?t=228" TargetMode="External"/><Relationship Id="rId11" Type="http://schemas.openxmlformats.org/officeDocument/2006/relationships/image" Target="../media/image62.png"/><Relationship Id="rId5" Type="http://schemas.openxmlformats.org/officeDocument/2006/relationships/image" Target="../media/image58.png"/><Relationship Id="rId15" Type="http://schemas.openxmlformats.org/officeDocument/2006/relationships/image" Target="../media/image64.png"/><Relationship Id="rId10" Type="http://schemas.openxmlformats.org/officeDocument/2006/relationships/image" Target="../media/image61.png"/><Relationship Id="rId19" Type="http://schemas.openxmlformats.org/officeDocument/2006/relationships/image" Target="../media/image66.png"/><Relationship Id="rId4" Type="http://schemas.openxmlformats.org/officeDocument/2006/relationships/hyperlink" Target="https://youtu.be/VOKgMJEc_ro?t=60" TargetMode="External"/><Relationship Id="rId9" Type="http://schemas.openxmlformats.org/officeDocument/2006/relationships/hyperlink" Target="https://youtu.be/VOKgMJEc_ro?t=91" TargetMode="External"/><Relationship Id="rId14" Type="http://schemas.openxmlformats.org/officeDocument/2006/relationships/hyperlink" Target="https://youtu.be/VOKgMJEc_ro?t=159"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www.cs.cmu.edu/~rwh/"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hyperlink" Target="https://youtu.be/LE0SSLizYUI?t=48"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hyperlink" Target="https://en.wikipedia.org/wiki/Vladimir_Voevodsky" TargetMode="External"/><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ww.quantamagazine.org/univalent-foundations-redefines-mathematics-20150519/" TargetMode="External"/><Relationship Id="rId11" Type="http://schemas.openxmlformats.org/officeDocument/2006/relationships/image" Target="../media/image73.png"/><Relationship Id="rId5" Type="http://schemas.openxmlformats.org/officeDocument/2006/relationships/image" Target="../media/image69.png"/><Relationship Id="rId10" Type="http://schemas.openxmlformats.org/officeDocument/2006/relationships/image" Target="../media/image72.png"/><Relationship Id="rId4" Type="http://schemas.openxmlformats.org/officeDocument/2006/relationships/hyperlink" Target="https://homotopytypetheory.org/book/" TargetMode="External"/><Relationship Id="rId9" Type="http://schemas.openxmlformats.org/officeDocument/2006/relationships/hyperlink" Target="https://github.com/UniMath/UniMath"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pm5u68t6kPI?t=647"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hyperlink" Target="https://youtu.be/vMo9vlkJ3p4" TargetMode="External"/><Relationship Id="rId4" Type="http://schemas.openxmlformats.org/officeDocument/2006/relationships/image" Target="../media/image76.jpeg"/></Relationships>
</file>

<file path=ppt/slides/_rels/slide22.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1.jpeg"/><Relationship Id="rId5" Type="http://schemas.openxmlformats.org/officeDocument/2006/relationships/hyperlink" Target="https://wiki2.org/en/Where_Mathematics_Comes_From" TargetMode="External"/><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hyperlink" Target="https://www.youtube.com/watch?v=PjWKE-IJ4R8" TargetMode="Externa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3.png"/><Relationship Id="rId5" Type="http://schemas.microsoft.com/office/2007/relationships/hdphoto" Target="../media/hdphoto1.wdp"/><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98.png"/><Relationship Id="rId5" Type="http://schemas.microsoft.com/office/2007/relationships/hdphoto" Target="../media/hdphoto3.wdp"/><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tiff"/><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11.jpeg"/><Relationship Id="rId4" Type="http://schemas.openxmlformats.org/officeDocument/2006/relationships/image" Target="../media/image110.tiff"/></Relationships>
</file>

<file path=ppt/slides/_rels/slide38.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12.jpeg"/></Relationships>
</file>

<file path=ppt/slides/_rels/slide39.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115.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117.pn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123.png"/><Relationship Id="rId11" Type="http://schemas.openxmlformats.org/officeDocument/2006/relationships/hyperlink" Target="https://en.wikipedia.org/wiki/George_Hotz" TargetMode="External"/><Relationship Id="rId5" Type="http://schemas.openxmlformats.org/officeDocument/2006/relationships/image" Target="../media/image122.png"/><Relationship Id="rId10" Type="http://schemas.openxmlformats.org/officeDocument/2006/relationships/image" Target="../media/image125.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26.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127.png"/><Relationship Id="rId14" Type="http://schemas.microsoft.com/office/2007/relationships/diagramDrawing" Target="../diagrams/drawing2.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47.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136.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131.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135.jpeg"/><Relationship Id="rId2" Type="http://schemas.openxmlformats.org/officeDocument/2006/relationships/diagramData" Target="../diagrams/data3.xml"/><Relationship Id="rId16" Type="http://schemas.openxmlformats.org/officeDocument/2006/relationships/image" Target="../media/image133.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132.png"/><Relationship Id="rId23" Type="http://schemas.openxmlformats.org/officeDocument/2006/relationships/image" Target="../media/image134.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115.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4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0.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139.jpeg"/><Relationship Id="rId4" Type="http://schemas.openxmlformats.org/officeDocument/2006/relationships/hyperlink" Target="https://medium.com/mit-initiative-on-the-digital-economy/creating-a-social-contract-for-the-digital-world-ad01f378589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7.jpeg"/><Relationship Id="rId5" Type="http://schemas.openxmlformats.org/officeDocument/2006/relationships/hyperlink" Target="https://en.wikipedia.org/wiki/Rosetta_Stone" TargetMode="Externa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141.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hyperlink" Target="https://www.youtube.com/watch?v=lVsel2XOjrE" TargetMode="External"/><Relationship Id="rId4" Type="http://schemas.openxmlformats.org/officeDocument/2006/relationships/image" Target="../media/image142.tiff"/></Relationships>
</file>

<file path=ppt/slides/_rels/slide5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en.wikipedia.org/wiki/Natural_units" TargetMode="External"/><Relationship Id="rId7" Type="http://schemas.openxmlformats.org/officeDocument/2006/relationships/image" Target="../media/image14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144.png"/><Relationship Id="rId4" Type="http://schemas.openxmlformats.org/officeDocument/2006/relationships/hyperlink" Target="https://en.wikipedia.org/wiki/MediaWiki"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hyperlink" Target="http://toyhouse.wiki:81/" TargetMode="External"/><Relationship Id="rId4" Type="http://schemas.openxmlformats.org/officeDocument/2006/relationships/image" Target="../media/image148.jpeg"/></Relationships>
</file>

<file path=ppt/slides/_rels/slide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hyperlink" Target="https://en.wikipedia.org/wiki/Henri_Poincar%C3%A9" TargetMode="External"/><Relationship Id="rId4" Type="http://schemas.openxmlformats.org/officeDocument/2006/relationships/image" Target="../media/image150.png"/></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hyperlink" Target="http://dspace.library.uu.nl/bitstream/1874/272507/2/nawinterviewP.pd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41.png"/></Relationships>
</file>

<file path=ppt/slides/_rels/slide61.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55.png"/></Relationships>
</file>

<file path=ppt/slides/_rels/slide6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7.xml"/><Relationship Id="rId1" Type="http://schemas.openxmlformats.org/officeDocument/2006/relationships/slideLayout" Target="../slideLayouts/slideLayout32.xml"/><Relationship Id="rId5" Type="http://schemas.openxmlformats.org/officeDocument/2006/relationships/image" Target="../media/image161.png"/><Relationship Id="rId4" Type="http://schemas.openxmlformats.org/officeDocument/2006/relationships/image" Target="../media/image160.png"/></Relationships>
</file>

<file path=ppt/slides/_rels/slide6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 Id="rId9" Type="http://schemas.openxmlformats.org/officeDocument/2006/relationships/image" Target="../media/image168.png"/></Relationships>
</file>

<file path=ppt/slides/_rels/slide6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6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hyperlink" Target="https://idk.dev/building-a-modern-ci-cd-pipeline-in-the-serverless-era-with-gitops/"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8.png"/><Relationship Id="rId4" Type="http://schemas.openxmlformats.org/officeDocument/2006/relationships/hyperlink" Target="https://youtu.be/3hspKYIn5ds?t=29"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77.png"/><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78.png"/><Relationship Id="rId7" Type="http://schemas.openxmlformats.org/officeDocument/2006/relationships/image" Target="../media/image179.png"/><Relationship Id="rId12" Type="http://schemas.openxmlformats.org/officeDocument/2006/relationships/image" Target="../media/image18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81.jpeg"/><Relationship Id="rId5" Type="http://schemas.openxmlformats.org/officeDocument/2006/relationships/image" Target="../media/image145.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80.png"/></Relationships>
</file>

<file path=ppt/slides/_rels/slide7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85.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86.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88.png"/><Relationship Id="rId4" Type="http://schemas.openxmlformats.org/officeDocument/2006/relationships/hyperlink" Target="https://youtu.be/vyECnqM9LJM?t=21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90.tiff"/></Relationships>
</file>

<file path=ppt/slides/_rels/slide77.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5.png"/><Relationship Id="rId2" Type="http://schemas.openxmlformats.org/officeDocument/2006/relationships/image" Target="../media/image191.png"/><Relationship Id="rId1" Type="http://schemas.openxmlformats.org/officeDocument/2006/relationships/slideLayout" Target="../slideLayouts/slideLayout3.xml"/><Relationship Id="rId6" Type="http://schemas.openxmlformats.org/officeDocument/2006/relationships/image" Target="../media/image194.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93.png"/></Relationships>
</file>

<file path=ppt/slides/_rels/slide7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99.jpeg"/><Relationship Id="rId5" Type="http://schemas.openxmlformats.org/officeDocument/2006/relationships/image" Target="../media/image198.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8.xml.rels><?xml version="1.0" encoding="UTF-8" standalone="yes"?>
<Relationships xmlns="http://schemas.openxmlformats.org/package/2006/relationships"><Relationship Id="rId13" Type="http://schemas.openxmlformats.org/officeDocument/2006/relationships/image" Target="../media/image17.tiff"/><Relationship Id="rId18" Type="http://schemas.openxmlformats.org/officeDocument/2006/relationships/image" Target="../media/image20.tiff"/><Relationship Id="rId26" Type="http://schemas.openxmlformats.org/officeDocument/2006/relationships/image" Target="../media/image25.png"/><Relationship Id="rId39" Type="http://schemas.openxmlformats.org/officeDocument/2006/relationships/image" Target="../media/image32.jpeg"/><Relationship Id="rId21" Type="http://schemas.openxmlformats.org/officeDocument/2006/relationships/hyperlink" Target="https://awards.acm.org/about/2018-turing" TargetMode="External"/><Relationship Id="rId34" Type="http://schemas.openxmlformats.org/officeDocument/2006/relationships/image" Target="../media/image29.png"/><Relationship Id="rId7" Type="http://schemas.openxmlformats.org/officeDocument/2006/relationships/image" Target="../media/image13.tiff"/><Relationship Id="rId12" Type="http://schemas.openxmlformats.org/officeDocument/2006/relationships/image" Target="../media/image16.tiff"/><Relationship Id="rId17" Type="http://schemas.openxmlformats.org/officeDocument/2006/relationships/hyperlink" Target="https://creativecommons.org/" TargetMode="External"/><Relationship Id="rId25" Type="http://schemas.openxmlformats.org/officeDocument/2006/relationships/hyperlink" Target="https://www.amd.com/en" TargetMode="External"/><Relationship Id="rId33" Type="http://schemas.openxmlformats.org/officeDocument/2006/relationships/hyperlink" Target="https://www.mediawiki.org/wiki/MediaWiki" TargetMode="External"/><Relationship Id="rId38" Type="http://schemas.openxmlformats.org/officeDocument/2006/relationships/image" Target="../media/image31.png"/><Relationship Id="rId2" Type="http://schemas.openxmlformats.org/officeDocument/2006/relationships/image" Target="../media/image10.tiff"/><Relationship Id="rId16" Type="http://schemas.openxmlformats.org/officeDocument/2006/relationships/image" Target="../media/image19.png"/><Relationship Id="rId20" Type="http://schemas.openxmlformats.org/officeDocument/2006/relationships/image" Target="../media/image22.tiff"/><Relationship Id="rId29" Type="http://schemas.openxmlformats.org/officeDocument/2006/relationships/hyperlink" Target="https://bdtechtalks.com/2016/09/07/what-is-blockchain/" TargetMode="External"/><Relationship Id="rId1" Type="http://schemas.openxmlformats.org/officeDocument/2006/relationships/slideLayout" Target="../slideLayouts/slideLayout12.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24.jpeg"/><Relationship Id="rId32" Type="http://schemas.openxmlformats.org/officeDocument/2006/relationships/image" Target="../media/image28.png"/><Relationship Id="rId37" Type="http://schemas.openxmlformats.org/officeDocument/2006/relationships/hyperlink" Target="http://holacracy.org/" TargetMode="External"/><Relationship Id="rId40" Type="http://schemas.openxmlformats.org/officeDocument/2006/relationships/image" Target="../media/image33.jpeg"/><Relationship Id="rId5" Type="http://schemas.openxmlformats.org/officeDocument/2006/relationships/image" Target="../media/image12.png"/><Relationship Id="rId15" Type="http://schemas.openxmlformats.org/officeDocument/2006/relationships/image" Target="../media/image18.png"/><Relationship Id="rId23" Type="http://schemas.openxmlformats.org/officeDocument/2006/relationships/hyperlink" Target="https://medium.com/@abhinavtripathy99/arm-the-computing-architecture-of-the-future-a7ca8f6cfdae" TargetMode="External"/><Relationship Id="rId28" Type="http://schemas.openxmlformats.org/officeDocument/2006/relationships/image" Target="../media/image26.png"/><Relationship Id="rId36" Type="http://schemas.openxmlformats.org/officeDocument/2006/relationships/image" Target="../media/image30.png"/><Relationship Id="rId10" Type="http://schemas.openxmlformats.org/officeDocument/2006/relationships/image" Target="../media/image15.tiff"/><Relationship Id="rId19" Type="http://schemas.openxmlformats.org/officeDocument/2006/relationships/image" Target="../media/image21.jpeg"/><Relationship Id="rId31" Type="http://schemas.openxmlformats.org/officeDocument/2006/relationships/hyperlink" Target="https://www.blender.org/"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23.jpeg"/><Relationship Id="rId27" Type="http://schemas.openxmlformats.org/officeDocument/2006/relationships/hyperlink" Target="https://quantumcomputing.stackexchange.com/questions/9067/how-is-a-quantum-computer-programmed" TargetMode="External"/><Relationship Id="rId30" Type="http://schemas.openxmlformats.org/officeDocument/2006/relationships/image" Target="../media/image27.png"/><Relationship Id="rId35" Type="http://schemas.openxmlformats.org/officeDocument/2006/relationships/hyperlink" Target="http://github.com/" TargetMode="External"/><Relationship Id="rId8" Type="http://schemas.openxmlformats.org/officeDocument/2006/relationships/image" Target="../media/image14.tiff"/><Relationship Id="rId3" Type="http://schemas.openxmlformats.org/officeDocument/2006/relationships/image" Target="../media/image11.tiff"/></Relationships>
</file>

<file path=ppt/slides/_rels/slide80.xml.rels><?xml version="1.0" encoding="UTF-8" standalone="yes"?>
<Relationships xmlns="http://schemas.openxmlformats.org/package/2006/relationships"><Relationship Id="rId3" Type="http://schemas.openxmlformats.org/officeDocument/2006/relationships/image" Target="../media/image200.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201.png"/><Relationship Id="rId4" Type="http://schemas.openxmlformats.org/officeDocument/2006/relationships/hyperlink" Target="https://www.schoenherr.eu/publications/publication-detail/ricardian-contracts-a-smarter-way-to-do-smart-contracts/"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203.png"/><Relationship Id="rId4" Type="http://schemas.openxmlformats.org/officeDocument/2006/relationships/hyperlink" Target="https://youtu.be/oZrZlx2fmcM"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204.png"/><Relationship Id="rId1" Type="http://schemas.openxmlformats.org/officeDocument/2006/relationships/slideLayout" Target="../slideLayouts/slideLayout3.xml"/><Relationship Id="rId5" Type="http://schemas.openxmlformats.org/officeDocument/2006/relationships/image" Target="../media/image206.jpeg"/><Relationship Id="rId4" Type="http://schemas.openxmlformats.org/officeDocument/2006/relationships/image" Target="../media/image205.png"/></Relationships>
</file>

<file path=ppt/slides/_rels/slide8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208.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157.png"/></Relationships>
</file>

<file path=ppt/slides/_rels/slide8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9.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211.png"/><Relationship Id="rId4" Type="http://schemas.openxmlformats.org/officeDocument/2006/relationships/image" Target="../media/image126.png"/><Relationship Id="rId9" Type="http://schemas.openxmlformats.org/officeDocument/2006/relationships/hyperlink" Target="https://wip.mitpress.mit.edu/new-economy"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tiff"/><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6.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215.png"/><Relationship Id="rId4" Type="http://schemas.openxmlformats.org/officeDocument/2006/relationships/hyperlink" Target="https://en.wikipedia.org/wiki/Massively_multiplayer_online_role-playing_game"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hyperlink" Target="https://idk.dev/building-a-modern-ci-cd-pipeline-in-the-serverless-era-with-gitops/"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image" Target="../media/image226.tiff"/><Relationship Id="rId2" Type="http://schemas.openxmlformats.org/officeDocument/2006/relationships/image" Target="../media/image221.jpeg"/><Relationship Id="rId1" Type="http://schemas.openxmlformats.org/officeDocument/2006/relationships/slideLayout" Target="../slideLayouts/slideLayout3.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9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3.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92.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232.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5.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141.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9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235.png"/><Relationship Id="rId4" Type="http://schemas.openxmlformats.org/officeDocument/2006/relationships/image" Target="../media/image234.png"/></Relationships>
</file>

<file path=ppt/slides/_rels/slide94.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145.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41.png"/><Relationship Id="rId1" Type="http://schemas.openxmlformats.org/officeDocument/2006/relationships/slideLayout" Target="../slideLayouts/slideLayout3.xml"/><Relationship Id="rId6" Type="http://schemas.openxmlformats.org/officeDocument/2006/relationships/image" Target="../media/image237.png"/><Relationship Id="rId11" Type="http://schemas.openxmlformats.org/officeDocument/2006/relationships/image" Target="../media/image24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239.png"/><Relationship Id="rId4" Type="http://schemas.openxmlformats.org/officeDocument/2006/relationships/image" Target="../media/image236.png"/><Relationship Id="rId9" Type="http://schemas.openxmlformats.org/officeDocument/2006/relationships/hyperlink" Target="https://youtu.be/vyECnqM9LJM?t=212" TargetMode="External"/></Relationships>
</file>

<file path=ppt/slides/_rels/slide95.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145.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41.png"/><Relationship Id="rId1" Type="http://schemas.openxmlformats.org/officeDocument/2006/relationships/slideLayout" Target="../slideLayouts/slideLayout3.xml"/><Relationship Id="rId6" Type="http://schemas.openxmlformats.org/officeDocument/2006/relationships/image" Target="../media/image237.png"/><Relationship Id="rId11" Type="http://schemas.openxmlformats.org/officeDocument/2006/relationships/image" Target="../media/image24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239.png"/><Relationship Id="rId4" Type="http://schemas.openxmlformats.org/officeDocument/2006/relationships/image" Target="../media/image236.png"/><Relationship Id="rId9" Type="http://schemas.openxmlformats.org/officeDocument/2006/relationships/hyperlink" Target="https://youtu.be/vyECnqM9LJM?t=212"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10</a:t>
            </a:r>
            <a:br>
              <a:rPr lang="en-US" sz="2800" dirty="0"/>
            </a:br>
            <a:br>
              <a:rPr lang="en-US" sz="2800" dirty="0"/>
            </a:br>
            <a:r>
              <a:rPr lang="en-US" sz="2800" dirty="0"/>
              <a:t>Artificial Intelligence and its Social Impacts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November </a:t>
            </a:r>
            <a:r>
              <a:rPr lang="en-US" altLang="zh-CN" dirty="0"/>
              <a:t>16</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234724468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59685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844230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58984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714727-90C6-2B48-9FA2-A8F528C6AA9F}"/>
              </a:ext>
            </a:extLst>
          </p:cNvPr>
          <p:cNvGrpSpPr/>
          <p:nvPr/>
        </p:nvGrpSpPr>
        <p:grpSpPr>
          <a:xfrm>
            <a:off x="4572000" y="2132539"/>
            <a:ext cx="3456093" cy="2552399"/>
            <a:chOff x="3883659" y="1186249"/>
            <a:chExt cx="2955385" cy="2129297"/>
          </a:xfrm>
        </p:grpSpPr>
        <p:pic>
          <p:nvPicPr>
            <p:cNvPr id="4" name="Picture 3">
              <a:hlinkClick r:id="rId2"/>
              <a:extLst>
                <a:ext uri="{FF2B5EF4-FFF2-40B4-BE49-F238E27FC236}">
                  <a16:creationId xmlns:a16="http://schemas.microsoft.com/office/drawing/2014/main" id="{7AA92A42-6917-9E4C-9A17-2C9871E81FA1}"/>
                </a:ext>
              </a:extLst>
            </p:cNvPr>
            <p:cNvPicPr>
              <a:picLocks noChangeAspect="1"/>
            </p:cNvPicPr>
            <p:nvPr/>
          </p:nvPicPr>
          <p:blipFill>
            <a:blip r:embed="rId3"/>
            <a:stretch>
              <a:fillRect/>
            </a:stretch>
          </p:blipFill>
          <p:spPr>
            <a:xfrm>
              <a:off x="3883659" y="1186249"/>
              <a:ext cx="2955385" cy="2003232"/>
            </a:xfrm>
            <a:prstGeom prst="rect">
              <a:avLst/>
            </a:prstGeom>
          </p:spPr>
        </p:pic>
        <p:sp>
          <p:nvSpPr>
            <p:cNvPr id="5" name="TextBox 4">
              <a:extLst>
                <a:ext uri="{FF2B5EF4-FFF2-40B4-BE49-F238E27FC236}">
                  <a16:creationId xmlns:a16="http://schemas.microsoft.com/office/drawing/2014/main" id="{2063CDF5-22A4-444C-8901-C113DCE56964}"/>
                </a:ext>
              </a:extLst>
            </p:cNvPr>
            <p:cNvSpPr txBox="1"/>
            <p:nvPr/>
          </p:nvSpPr>
          <p:spPr>
            <a:xfrm>
              <a:off x="4503775" y="3147206"/>
              <a:ext cx="1687685" cy="168340"/>
            </a:xfrm>
            <a:prstGeom prst="rect">
              <a:avLst/>
            </a:prstGeom>
            <a:noFill/>
          </p:spPr>
          <p:txBody>
            <a:bodyPr wrap="none" rtlCol="0">
              <a:spAutoFit/>
            </a:bodyPr>
            <a:lstStyle/>
            <a:p>
              <a:r>
                <a:rPr lang="en-US" sz="800" dirty="0">
                  <a:hlinkClick r:id="rId2"/>
                </a:rPr>
                <a:t>https://</a:t>
              </a:r>
              <a:r>
                <a:rPr lang="en-US" sz="800" dirty="0" err="1">
                  <a:hlinkClick r:id="rId2"/>
                </a:rPr>
                <a:t>youtu.be</a:t>
              </a:r>
              <a:r>
                <a:rPr lang="en-US" sz="800" dirty="0">
                  <a:hlinkClick r:id="rId2"/>
                </a:rPr>
                <a:t>/zxAV_Re4OWA?t=323</a:t>
              </a:r>
              <a:endParaRPr lang="en-TW" sz="800" dirty="0"/>
            </a:p>
          </p:txBody>
        </p:sp>
      </p:grpSp>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Reserved Names and Constants in Sciences</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pSp>
        <p:nvGrpSpPr>
          <p:cNvPr id="7" name="Group 6">
            <a:extLst>
              <a:ext uri="{FF2B5EF4-FFF2-40B4-BE49-F238E27FC236}">
                <a16:creationId xmlns:a16="http://schemas.microsoft.com/office/drawing/2014/main" id="{734F388B-DCAD-D747-8526-C9D88A777EB0}"/>
              </a:ext>
            </a:extLst>
          </p:cNvPr>
          <p:cNvGrpSpPr/>
          <p:nvPr/>
        </p:nvGrpSpPr>
        <p:grpSpPr>
          <a:xfrm>
            <a:off x="987440" y="2233617"/>
            <a:ext cx="3140197" cy="2350935"/>
            <a:chOff x="795528" y="1062434"/>
            <a:chExt cx="3708247" cy="2706603"/>
          </a:xfrm>
        </p:grpSpPr>
        <p:pic>
          <p:nvPicPr>
            <p:cNvPr id="2" name="Picture 1">
              <a:hlinkClick r:id="rId4"/>
              <a:extLst>
                <a:ext uri="{FF2B5EF4-FFF2-40B4-BE49-F238E27FC236}">
                  <a16:creationId xmlns:a16="http://schemas.microsoft.com/office/drawing/2014/main" id="{DE50DD97-CE87-BB43-BA69-BCB43278CC85}"/>
                </a:ext>
              </a:extLst>
            </p:cNvPr>
            <p:cNvPicPr>
              <a:picLocks noChangeAspect="1"/>
            </p:cNvPicPr>
            <p:nvPr/>
          </p:nvPicPr>
          <p:blipFill>
            <a:blip r:embed="rId5"/>
            <a:stretch>
              <a:fillRect/>
            </a:stretch>
          </p:blipFill>
          <p:spPr>
            <a:xfrm>
              <a:off x="795528" y="1062434"/>
              <a:ext cx="3708247" cy="2506548"/>
            </a:xfrm>
            <a:prstGeom prst="rect">
              <a:avLst/>
            </a:prstGeom>
          </p:spPr>
        </p:pic>
        <p:sp>
          <p:nvSpPr>
            <p:cNvPr id="3" name="TextBox 2">
              <a:extLst>
                <a:ext uri="{FF2B5EF4-FFF2-40B4-BE49-F238E27FC236}">
                  <a16:creationId xmlns:a16="http://schemas.microsoft.com/office/drawing/2014/main" id="{EA09C18D-9B39-D046-A0D5-575B388A341E}"/>
                </a:ext>
              </a:extLst>
            </p:cNvPr>
            <p:cNvSpPr txBox="1"/>
            <p:nvPr/>
          </p:nvSpPr>
          <p:spPr>
            <a:xfrm>
              <a:off x="1779060" y="3568982"/>
              <a:ext cx="1741182" cy="200055"/>
            </a:xfrm>
            <a:prstGeom prst="rect">
              <a:avLst/>
            </a:prstGeom>
            <a:noFill/>
          </p:spPr>
          <p:txBody>
            <a:bodyPr wrap="none" rtlCol="0">
              <a:spAutoFit/>
            </a:bodyPr>
            <a:lstStyle/>
            <a:p>
              <a:r>
                <a:rPr lang="en-US" sz="700" dirty="0">
                  <a:hlinkClick r:id="rId4"/>
                </a:rPr>
                <a:t>https://</a:t>
              </a:r>
              <a:r>
                <a:rPr lang="en-US" sz="700" dirty="0" err="1">
                  <a:hlinkClick r:id="rId4"/>
                </a:rPr>
                <a:t>youtu.be</a:t>
              </a:r>
              <a:r>
                <a:rPr lang="en-US" sz="700" dirty="0">
                  <a:hlinkClick r:id="rId4"/>
                </a:rPr>
                <a:t>/zxAV_Re4OWA?t=239</a:t>
              </a:r>
              <a:endParaRPr lang="en-TW" sz="700" dirty="0"/>
            </a:p>
          </p:txBody>
        </p:sp>
      </p:grpSp>
      <p:sp>
        <p:nvSpPr>
          <p:cNvPr id="8" name="TextBox 7">
            <a:extLst>
              <a:ext uri="{FF2B5EF4-FFF2-40B4-BE49-F238E27FC236}">
                <a16:creationId xmlns:a16="http://schemas.microsoft.com/office/drawing/2014/main" id="{EBD30E6F-8EF1-0643-B5ED-58A6E3E2C4F5}"/>
              </a:ext>
            </a:extLst>
          </p:cNvPr>
          <p:cNvSpPr txBox="1"/>
          <p:nvPr/>
        </p:nvSpPr>
        <p:spPr>
          <a:xfrm>
            <a:off x="1644756" y="1073376"/>
            <a:ext cx="5854488" cy="954107"/>
          </a:xfrm>
          <a:prstGeom prst="rect">
            <a:avLst/>
          </a:prstGeom>
          <a:noFill/>
        </p:spPr>
        <p:txBody>
          <a:bodyPr wrap="none" rtlCol="0">
            <a:spAutoFit/>
          </a:bodyPr>
          <a:lstStyle/>
          <a:p>
            <a:r>
              <a:rPr lang="en-TW" dirty="0"/>
              <a:t>Unzicker’s O</a:t>
            </a:r>
            <a:r>
              <a:rPr lang="en-US" dirty="0"/>
              <a:t>b</a:t>
            </a:r>
            <a:r>
              <a:rPr lang="en-TW" dirty="0"/>
              <a:t>servations:</a:t>
            </a:r>
          </a:p>
          <a:p>
            <a:pPr marL="285750" indent="-285750">
              <a:buFont typeface="Arial" panose="020B0604020202020204" pitchFamily="34" charset="0"/>
              <a:buChar char="•"/>
            </a:pPr>
            <a:r>
              <a:rPr lang="en-TW" dirty="0"/>
              <a:t>Revolutions in physics have always eliminated arbitrary numbers</a:t>
            </a:r>
          </a:p>
          <a:p>
            <a:pPr marL="285750" indent="-285750">
              <a:buFont typeface="Arial" panose="020B0604020202020204" pitchFamily="34" charset="0"/>
              <a:buChar char="•"/>
            </a:pPr>
            <a:endParaRPr lang="en-TW" dirty="0"/>
          </a:p>
          <a:p>
            <a:pPr marL="285750" indent="-285750">
              <a:buFont typeface="Arial" panose="020B0604020202020204" pitchFamily="34" charset="0"/>
              <a:buChar char="•"/>
            </a:pPr>
            <a:r>
              <a:rPr lang="en-TW" dirty="0"/>
              <a:t>A complete theory of reality must do without any constants of nature</a:t>
            </a:r>
          </a:p>
        </p:txBody>
      </p:sp>
      <p:sp>
        <p:nvSpPr>
          <p:cNvPr id="10" name="TextBox 9">
            <a:extLst>
              <a:ext uri="{FF2B5EF4-FFF2-40B4-BE49-F238E27FC236}">
                <a16:creationId xmlns:a16="http://schemas.microsoft.com/office/drawing/2014/main" id="{C2B93567-DE93-F146-AAC1-83DE36929297}"/>
              </a:ext>
            </a:extLst>
          </p:cNvPr>
          <p:cNvSpPr txBox="1"/>
          <p:nvPr/>
        </p:nvSpPr>
        <p:spPr>
          <a:xfrm>
            <a:off x="602473" y="4707742"/>
            <a:ext cx="7050328" cy="307777"/>
          </a:xfrm>
          <a:prstGeom prst="rect">
            <a:avLst/>
          </a:prstGeom>
          <a:noFill/>
        </p:spPr>
        <p:txBody>
          <a:bodyPr wrap="none" rtlCol="0">
            <a:spAutoFit/>
          </a:bodyPr>
          <a:lstStyle/>
          <a:p>
            <a:r>
              <a:rPr lang="en-TW" dirty="0">
                <a:hlinkClick r:id="rId6"/>
              </a:rPr>
              <a:t>On the origin of constants C and h</a:t>
            </a:r>
            <a:r>
              <a:rPr lang="en-TW" dirty="0"/>
              <a:t>, by A</a:t>
            </a:r>
            <a:r>
              <a:rPr lang="en-US" dirty="0"/>
              <a:t>l</a:t>
            </a:r>
            <a:r>
              <a:rPr lang="en-TW" dirty="0"/>
              <a:t>exander Unzicker, last accessed Oct 20, 2020</a:t>
            </a:r>
          </a:p>
        </p:txBody>
      </p:sp>
    </p:spTree>
    <p:extLst>
      <p:ext uri="{BB962C8B-B14F-4D97-AF65-F5344CB8AC3E}">
        <p14:creationId xmlns:p14="http://schemas.microsoft.com/office/powerpoint/2010/main" val="1937949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br>
              <a:rPr lang="en-TW" dirty="0"/>
            </a:br>
            <a:r>
              <a:rPr lang="en-TW" sz="1400" dirty="0"/>
              <a:t>(the trick of converting a problem to a simple domain and back)</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41187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Homeomorphisms as a way to establish Equivalence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602542" cy="307777"/>
          </a:xfrm>
          <a:prstGeom prst="rect">
            <a:avLst/>
          </a:prstGeom>
          <a:noFill/>
        </p:spPr>
        <p:txBody>
          <a:bodyPr wrap="none" rtlCol="0">
            <a:spAutoFit/>
          </a:bodyPr>
          <a:lstStyle/>
          <a:p>
            <a:r>
              <a:rPr lang="en-TW" dirty="0"/>
              <a:t>Image and Text Source: </a:t>
            </a:r>
            <a:r>
              <a:rPr lang="en-US" dirty="0">
                <a:hlinkClick r:id="rId3"/>
              </a:rPr>
              <a:t>https://youtu.be/VOKgMJEc_ro</a:t>
            </a:r>
            <a:endParaRPr lang="en-TW" dirty="0"/>
          </a:p>
        </p:txBody>
      </p:sp>
      <p:pic>
        <p:nvPicPr>
          <p:cNvPr id="6" name="Picture 5">
            <a:hlinkClick r:id="rId4"/>
            <a:extLst>
              <a:ext uri="{FF2B5EF4-FFF2-40B4-BE49-F238E27FC236}">
                <a16:creationId xmlns:a16="http://schemas.microsoft.com/office/drawing/2014/main" id="{D5380F9B-8C0A-0E4A-99D6-1A79505E9F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7278" y="1017725"/>
            <a:ext cx="2808116" cy="1775030"/>
          </a:xfrm>
          <a:prstGeom prst="rect">
            <a:avLst/>
          </a:prstGeom>
        </p:spPr>
      </p:pic>
      <p:pic>
        <p:nvPicPr>
          <p:cNvPr id="7" name="Picture 6">
            <a:hlinkClick r:id="rId6"/>
            <a:extLst>
              <a:ext uri="{FF2B5EF4-FFF2-40B4-BE49-F238E27FC236}">
                <a16:creationId xmlns:a16="http://schemas.microsoft.com/office/drawing/2014/main" id="{97D6AD0E-314F-1846-8179-7DB4FAB28B5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8611" y="2888187"/>
            <a:ext cx="2826783" cy="1775030"/>
          </a:xfrm>
          <a:prstGeom prst="rect">
            <a:avLst/>
          </a:prstGeom>
        </p:spPr>
      </p:pic>
      <p:pic>
        <p:nvPicPr>
          <p:cNvPr id="8" name="Picture 7">
            <a:extLst>
              <a:ext uri="{FF2B5EF4-FFF2-40B4-BE49-F238E27FC236}">
                <a16:creationId xmlns:a16="http://schemas.microsoft.com/office/drawing/2014/main" id="{89100F46-122A-9745-B6C0-552D883DB09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50972" y="1008327"/>
            <a:ext cx="2827370" cy="1775030"/>
          </a:xfrm>
          <a:prstGeom prst="rect">
            <a:avLst/>
          </a:prstGeom>
        </p:spPr>
      </p:pic>
      <p:pic>
        <p:nvPicPr>
          <p:cNvPr id="9" name="Picture 8">
            <a:hlinkClick r:id="rId9"/>
            <a:extLst>
              <a:ext uri="{FF2B5EF4-FFF2-40B4-BE49-F238E27FC236}">
                <a16:creationId xmlns:a16="http://schemas.microsoft.com/office/drawing/2014/main" id="{669D0A1B-D4B5-8449-957E-908A16C8BAC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28225" y="984891"/>
            <a:ext cx="749127" cy="470304"/>
          </a:xfrm>
          <a:prstGeom prst="rect">
            <a:avLst/>
          </a:prstGeom>
        </p:spPr>
      </p:pic>
      <p:pic>
        <p:nvPicPr>
          <p:cNvPr id="10" name="Picture 9">
            <a:extLst>
              <a:ext uri="{FF2B5EF4-FFF2-40B4-BE49-F238E27FC236}">
                <a16:creationId xmlns:a16="http://schemas.microsoft.com/office/drawing/2014/main" id="{D10E6132-C595-2744-8F4B-C8C347F5B93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4336" y="2126800"/>
            <a:ext cx="1690327" cy="1061192"/>
          </a:xfrm>
          <a:prstGeom prst="rect">
            <a:avLst/>
          </a:prstGeom>
        </p:spPr>
      </p:pic>
      <p:pic>
        <p:nvPicPr>
          <p:cNvPr id="12" name="Picture 11">
            <a:hlinkClick r:id="rId12"/>
            <a:extLst>
              <a:ext uri="{FF2B5EF4-FFF2-40B4-BE49-F238E27FC236}">
                <a16:creationId xmlns:a16="http://schemas.microsoft.com/office/drawing/2014/main" id="{C15644BB-E37B-BD44-8907-4F686618976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78342" y="1008327"/>
            <a:ext cx="2349822" cy="1475225"/>
          </a:xfrm>
          <a:prstGeom prst="rect">
            <a:avLst/>
          </a:prstGeom>
        </p:spPr>
      </p:pic>
      <p:pic>
        <p:nvPicPr>
          <p:cNvPr id="13" name="Picture 12">
            <a:hlinkClick r:id="rId14"/>
            <a:extLst>
              <a:ext uri="{FF2B5EF4-FFF2-40B4-BE49-F238E27FC236}">
                <a16:creationId xmlns:a16="http://schemas.microsoft.com/office/drawing/2014/main" id="{02F7A52A-9422-314F-A2AF-8AEA811F20B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61249" y="2171274"/>
            <a:ext cx="1690328" cy="1061192"/>
          </a:xfrm>
          <a:prstGeom prst="rect">
            <a:avLst/>
          </a:prstGeom>
        </p:spPr>
      </p:pic>
      <p:pic>
        <p:nvPicPr>
          <p:cNvPr id="14" name="Picture 13">
            <a:hlinkClick r:id="rId16"/>
            <a:extLst>
              <a:ext uri="{FF2B5EF4-FFF2-40B4-BE49-F238E27FC236}">
                <a16:creationId xmlns:a16="http://schemas.microsoft.com/office/drawing/2014/main" id="{BFBF250A-CE3C-314C-B17B-8BFB8191BF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344651" y="2373971"/>
            <a:ext cx="2366389" cy="1485626"/>
          </a:xfrm>
          <a:prstGeom prst="rect">
            <a:avLst/>
          </a:prstGeom>
        </p:spPr>
      </p:pic>
      <p:pic>
        <p:nvPicPr>
          <p:cNvPr id="15" name="Picture 14">
            <a:hlinkClick r:id="rId18"/>
            <a:extLst>
              <a:ext uri="{FF2B5EF4-FFF2-40B4-BE49-F238E27FC236}">
                <a16:creationId xmlns:a16="http://schemas.microsoft.com/office/drawing/2014/main" id="{97024FBB-F6F8-5B4F-84D0-0F290F33CAA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851315" y="3013710"/>
            <a:ext cx="2545765" cy="1598239"/>
          </a:xfrm>
          <a:prstGeom prst="rect">
            <a:avLst/>
          </a:prstGeom>
        </p:spPr>
      </p:pic>
      <p:pic>
        <p:nvPicPr>
          <p:cNvPr id="16" name="Picture 15">
            <a:hlinkClick r:id="rId20"/>
            <a:extLst>
              <a:ext uri="{FF2B5EF4-FFF2-40B4-BE49-F238E27FC236}">
                <a16:creationId xmlns:a16="http://schemas.microsoft.com/office/drawing/2014/main" id="{E7B9D3C0-DE41-904B-A4BA-3F13B8B63DC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853214" y="3562998"/>
            <a:ext cx="1604136" cy="1007081"/>
          </a:xfrm>
          <a:prstGeom prst="rect">
            <a:avLst/>
          </a:prstGeom>
        </p:spPr>
      </p:pic>
    </p:spTree>
    <p:extLst>
      <p:ext uri="{BB962C8B-B14F-4D97-AF65-F5344CB8AC3E}">
        <p14:creationId xmlns:p14="http://schemas.microsoft.com/office/powerpoint/2010/main" val="3337167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673894"/>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1978712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foundation of math as programming languages</a:t>
            </a:r>
            <a:endParaRPr dirty="0"/>
          </a:p>
        </p:txBody>
      </p:sp>
      <p:sp>
        <p:nvSpPr>
          <p:cNvPr id="7" name="TextBox 6">
            <a:extLst>
              <a:ext uri="{FF2B5EF4-FFF2-40B4-BE49-F238E27FC236}">
                <a16:creationId xmlns:a16="http://schemas.microsoft.com/office/drawing/2014/main" id="{D4500962-37A1-D146-9F69-0746673E8B75}"/>
              </a:ext>
            </a:extLst>
          </p:cNvPr>
          <p:cNvSpPr txBox="1"/>
          <p:nvPr/>
        </p:nvSpPr>
        <p:spPr>
          <a:xfrm>
            <a:off x="3802397" y="4486621"/>
            <a:ext cx="1745991" cy="307777"/>
          </a:xfrm>
          <a:prstGeom prst="rect">
            <a:avLst/>
          </a:prstGeom>
          <a:noFill/>
        </p:spPr>
        <p:txBody>
          <a:bodyPr wrap="none" rtlCol="0">
            <a:spAutoFit/>
          </a:bodyPr>
          <a:lstStyle/>
          <a:p>
            <a:r>
              <a:rPr lang="en-TW" dirty="0"/>
              <a:t>Prof. </a:t>
            </a:r>
            <a:r>
              <a:rPr lang="en-TW" dirty="0">
                <a:hlinkClick r:id="rId3"/>
              </a:rPr>
              <a:t>Robert Harper</a:t>
            </a:r>
            <a:endParaRPr lang="en-TW" dirty="0"/>
          </a:p>
        </p:txBody>
      </p:sp>
      <p:pic>
        <p:nvPicPr>
          <p:cNvPr id="2" name="Picture 1">
            <a:hlinkClick r:id="rId4"/>
            <a:extLst>
              <a:ext uri="{FF2B5EF4-FFF2-40B4-BE49-F238E27FC236}">
                <a16:creationId xmlns:a16="http://schemas.microsoft.com/office/drawing/2014/main" id="{D9E07E91-5D5D-4F4C-8D8A-91DD1977751E}"/>
              </a:ext>
            </a:extLst>
          </p:cNvPr>
          <p:cNvPicPr>
            <a:picLocks noChangeAspect="1"/>
          </p:cNvPicPr>
          <p:nvPr/>
        </p:nvPicPr>
        <p:blipFill>
          <a:blip r:embed="rId5"/>
          <a:stretch>
            <a:fillRect/>
          </a:stretch>
        </p:blipFill>
        <p:spPr>
          <a:xfrm>
            <a:off x="2549488" y="1116531"/>
            <a:ext cx="4045023" cy="3245131"/>
          </a:xfrm>
          <a:prstGeom prst="rect">
            <a:avLst/>
          </a:prstGeom>
        </p:spPr>
      </p:pic>
    </p:spTree>
    <p:extLst>
      <p:ext uri="{BB962C8B-B14F-4D97-AF65-F5344CB8AC3E}">
        <p14:creationId xmlns:p14="http://schemas.microsoft.com/office/powerpoint/2010/main" val="111276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man who redefined </a:t>
            </a:r>
            <a:r>
              <a:rPr lang="en" b="1" i="1" dirty="0"/>
              <a:t>Equal</a:t>
            </a:r>
            <a:r>
              <a:rPr lang="en" dirty="0"/>
              <a:t> in Math!</a:t>
            </a:r>
            <a:br>
              <a:rPr lang="en" dirty="0"/>
            </a:br>
            <a:endParaRPr dirty="0"/>
          </a:p>
        </p:txBody>
      </p:sp>
      <p:sp>
        <p:nvSpPr>
          <p:cNvPr id="2" name="TextBox 1">
            <a:extLst>
              <a:ext uri="{FF2B5EF4-FFF2-40B4-BE49-F238E27FC236}">
                <a16:creationId xmlns:a16="http://schemas.microsoft.com/office/drawing/2014/main" id="{88324AE6-ABE4-F54B-9F4F-97628FD1568F}"/>
              </a:ext>
            </a:extLst>
          </p:cNvPr>
          <p:cNvSpPr txBox="1"/>
          <p:nvPr/>
        </p:nvSpPr>
        <p:spPr>
          <a:xfrm>
            <a:off x="6000383" y="4338749"/>
            <a:ext cx="1758815" cy="307777"/>
          </a:xfrm>
          <a:prstGeom prst="rect">
            <a:avLst/>
          </a:prstGeom>
          <a:noFill/>
        </p:spPr>
        <p:txBody>
          <a:bodyPr wrap="square" rtlCol="0">
            <a:spAutoFit/>
          </a:bodyPr>
          <a:lstStyle/>
          <a:p>
            <a:r>
              <a:rPr lang="en-US" dirty="0">
                <a:hlinkClick r:id="rId3"/>
              </a:rPr>
              <a:t>Vladimir </a:t>
            </a:r>
            <a:r>
              <a:rPr lang="en-US" dirty="0" err="1">
                <a:hlinkClick r:id="rId3"/>
              </a:rPr>
              <a:t>Voevodsky</a:t>
            </a:r>
            <a:endParaRPr lang="en-TW" dirty="0"/>
          </a:p>
        </p:txBody>
      </p:sp>
      <p:pic>
        <p:nvPicPr>
          <p:cNvPr id="1026" name="Picture 2" descr="Homotopy type theory: Univalent foundations of mathematics">
            <a:hlinkClick r:id="rId4"/>
            <a:extLst>
              <a:ext uri="{FF2B5EF4-FFF2-40B4-BE49-F238E27FC236}">
                <a16:creationId xmlns:a16="http://schemas.microsoft.com/office/drawing/2014/main" id="{69B7B92F-E35F-F144-9CD0-C774328B872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71366" y="2938325"/>
            <a:ext cx="1272238" cy="18349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6"/>
            <a:extLst>
              <a:ext uri="{FF2B5EF4-FFF2-40B4-BE49-F238E27FC236}">
                <a16:creationId xmlns:a16="http://schemas.microsoft.com/office/drawing/2014/main" id="{A9C5A1B5-8543-1A42-A183-4EE2495A78F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633319" y="1259560"/>
            <a:ext cx="3540454" cy="1284437"/>
          </a:xfrm>
          <a:prstGeom prst="rect">
            <a:avLst/>
          </a:prstGeom>
        </p:spPr>
      </p:pic>
      <p:pic>
        <p:nvPicPr>
          <p:cNvPr id="1028" name="Picture 4">
            <a:hlinkClick r:id="rId3"/>
            <a:extLst>
              <a:ext uri="{FF2B5EF4-FFF2-40B4-BE49-F238E27FC236}">
                <a16:creationId xmlns:a16="http://schemas.microsoft.com/office/drawing/2014/main" id="{52EE530A-374F-394D-908B-4B93B44E01C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31891" y="1315066"/>
            <a:ext cx="2406033" cy="2920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5A6AD9-D63E-B449-B172-C68E300D10DE}"/>
              </a:ext>
            </a:extLst>
          </p:cNvPr>
          <p:cNvSpPr txBox="1"/>
          <p:nvPr/>
        </p:nvSpPr>
        <p:spPr>
          <a:xfrm>
            <a:off x="3240648" y="1747889"/>
            <a:ext cx="1579278" cy="307777"/>
          </a:xfrm>
          <a:prstGeom prst="rect">
            <a:avLst/>
          </a:prstGeom>
          <a:noFill/>
        </p:spPr>
        <p:txBody>
          <a:bodyPr wrap="none" rtlCol="0">
            <a:spAutoFit/>
          </a:bodyPr>
          <a:lstStyle/>
          <a:p>
            <a:r>
              <a:rPr lang="en-US" dirty="0"/>
              <a:t>B</a:t>
            </a:r>
            <a:r>
              <a:rPr lang="en-TW" dirty="0"/>
              <a:t>y Kevin Hartnett</a:t>
            </a:r>
          </a:p>
        </p:txBody>
      </p:sp>
      <p:pic>
        <p:nvPicPr>
          <p:cNvPr id="6" name="Picture 5">
            <a:hlinkClick r:id="rId9"/>
            <a:extLst>
              <a:ext uri="{FF2B5EF4-FFF2-40B4-BE49-F238E27FC236}">
                <a16:creationId xmlns:a16="http://schemas.microsoft.com/office/drawing/2014/main" id="{BD323005-24E2-994A-882A-022646BEFE2E}"/>
              </a:ext>
            </a:extLst>
          </p:cNvPr>
          <p:cNvPicPr>
            <a:picLocks noChangeAspect="1"/>
          </p:cNvPicPr>
          <p:nvPr/>
        </p:nvPicPr>
        <p:blipFill>
          <a:blip r:embed="rId10"/>
          <a:stretch>
            <a:fillRect/>
          </a:stretch>
        </p:blipFill>
        <p:spPr>
          <a:xfrm>
            <a:off x="3240649" y="2938325"/>
            <a:ext cx="2145740" cy="1308961"/>
          </a:xfrm>
          <a:prstGeom prst="rect">
            <a:avLst/>
          </a:prstGeom>
        </p:spPr>
      </p:pic>
      <p:pic>
        <p:nvPicPr>
          <p:cNvPr id="1030" name="Picture 6" descr="Github, mark icon">
            <a:hlinkClick r:id="rId9"/>
            <a:extLst>
              <a:ext uri="{FF2B5EF4-FFF2-40B4-BE49-F238E27FC236}">
                <a16:creationId xmlns:a16="http://schemas.microsoft.com/office/drawing/2014/main" id="{9AA70948-39D3-3749-BE23-5A04F500DDF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583309" y="2938325"/>
            <a:ext cx="498475" cy="49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23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210477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First and Second Order Cybernetics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pic>
        <p:nvPicPr>
          <p:cNvPr id="3" name="Picture 2">
            <a:hlinkClick r:id="rId3"/>
            <a:extLst>
              <a:ext uri="{FF2B5EF4-FFF2-40B4-BE49-F238E27FC236}">
                <a16:creationId xmlns:a16="http://schemas.microsoft.com/office/drawing/2014/main" id="{D81D6753-60B2-7C4A-87A6-9A60BE5253A5}"/>
              </a:ext>
            </a:extLst>
          </p:cNvPr>
          <p:cNvPicPr>
            <a:picLocks noChangeAspect="1"/>
          </p:cNvPicPr>
          <p:nvPr/>
        </p:nvPicPr>
        <p:blipFill>
          <a:blip r:embed="rId4"/>
          <a:stretch>
            <a:fillRect/>
          </a:stretch>
        </p:blipFill>
        <p:spPr>
          <a:xfrm>
            <a:off x="2730109" y="1200957"/>
            <a:ext cx="3683782" cy="3279027"/>
          </a:xfrm>
          <a:prstGeom prst="rect">
            <a:avLst/>
          </a:prstGeom>
        </p:spPr>
      </p:pic>
    </p:spTree>
    <p:extLst>
      <p:ext uri="{BB962C8B-B14F-4D97-AF65-F5344CB8AC3E}">
        <p14:creationId xmlns:p14="http://schemas.microsoft.com/office/powerpoint/2010/main" val="114974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204315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795006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4028179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On-Going Events related to the course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15" name="Picture 14">
            <a:extLst>
              <a:ext uri="{FF2B5EF4-FFF2-40B4-BE49-F238E27FC236}">
                <a16:creationId xmlns:a16="http://schemas.microsoft.com/office/drawing/2014/main" id="{0D72DBBA-8BC3-CC4E-A004-63B4BEA34202}"/>
              </a:ext>
            </a:extLst>
          </p:cNvPr>
          <p:cNvPicPr>
            <a:picLocks noChangeAspect="1"/>
          </p:cNvPicPr>
          <p:nvPr/>
        </p:nvPicPr>
        <p:blipFill>
          <a:blip r:embed="rId3"/>
          <a:stretch>
            <a:fillRect/>
          </a:stretch>
        </p:blipFill>
        <p:spPr>
          <a:xfrm>
            <a:off x="856598" y="1017725"/>
            <a:ext cx="7430645" cy="3362710"/>
          </a:xfrm>
          <a:prstGeom prst="rect">
            <a:avLst/>
          </a:prstGeom>
        </p:spPr>
      </p:pic>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7" name="TextBox 16">
            <a:extLst>
              <a:ext uri="{FF2B5EF4-FFF2-40B4-BE49-F238E27FC236}">
                <a16:creationId xmlns:a16="http://schemas.microsoft.com/office/drawing/2014/main" id="{FA9CACC2-9598-6640-86A9-A84562336216}"/>
              </a:ext>
            </a:extLst>
          </p:cNvPr>
          <p:cNvSpPr txBox="1"/>
          <p:nvPr/>
        </p:nvSpPr>
        <p:spPr>
          <a:xfrm>
            <a:off x="3101966" y="4467642"/>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chemeClr val="tx1"/>
                </a:solidFill>
                <a:effectLst/>
                <a:uFillTx/>
                <a:latin typeface="+mj-lt"/>
                <a:ea typeface="+mj-ea"/>
                <a:cs typeface="+mj-cs"/>
                <a:sym typeface="Arial"/>
              </a:rPr>
              <a:t>RICH 70 </a:t>
            </a:r>
            <a:r>
              <a:rPr lang="en-US" sz="1000" dirty="0">
                <a:solidFill>
                  <a:schemeClr val="tx1"/>
                </a:solidFill>
                <a:latin typeface="+mj-lt"/>
                <a:ea typeface="+mj-ea"/>
                <a:cs typeface="+mj-cs"/>
              </a:rPr>
              <a:t>Tsinghua SEA Cloud Forum</a:t>
            </a:r>
            <a:r>
              <a:rPr kumimoji="0" lang="en-TW" sz="1000" b="0" i="0" u="none" strike="noStrike" cap="none" spc="0" normalizeH="0" baseline="0" dirty="0">
                <a:ln>
                  <a:noFill/>
                </a:ln>
                <a:solidFill>
                  <a:schemeClr val="tx1"/>
                </a:solidFill>
                <a:effectLst/>
                <a:uFillTx/>
                <a:latin typeface="+mj-lt"/>
                <a:ea typeface="+mj-ea"/>
                <a:cs typeface="+mj-cs"/>
                <a:sym typeface="Arial"/>
              </a:rPr>
              <a:t>, </a:t>
            </a:r>
            <a:r>
              <a:rPr lang="en-TW" sz="1000" dirty="0">
                <a:solidFill>
                  <a:schemeClr val="tx1"/>
                </a:solidFill>
              </a:rPr>
              <a:t>Sep 14, 2020</a:t>
            </a:r>
            <a:endParaRPr kumimoji="0" lang="en-TW" sz="1000" b="0" i="0" u="none" strike="noStrike" cap="none" spc="0" normalizeH="0" baseline="0" dirty="0">
              <a:ln>
                <a:noFill/>
              </a:ln>
              <a:solidFill>
                <a:schemeClr val="tx1"/>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Minister of Research &amp; Technology, Indonesia</a:t>
            </a:r>
          </a:p>
        </p:txBody>
      </p:sp>
      <p:pic>
        <p:nvPicPr>
          <p:cNvPr id="13" name="Picture 12">
            <a:extLst>
              <a:ext uri="{FF2B5EF4-FFF2-40B4-BE49-F238E27FC236}">
                <a16:creationId xmlns:a16="http://schemas.microsoft.com/office/drawing/2014/main" id="{3CB6830A-3D16-324A-8D5E-60C236AD01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536" y="3299802"/>
            <a:ext cx="2166437" cy="1653333"/>
          </a:xfrm>
          <a:prstGeom prst="rect">
            <a:avLst/>
          </a:prstGeom>
        </p:spPr>
      </p:pic>
      <p:pic>
        <p:nvPicPr>
          <p:cNvPr id="18" name="Picture 17">
            <a:extLst>
              <a:ext uri="{FF2B5EF4-FFF2-40B4-BE49-F238E27FC236}">
                <a16:creationId xmlns:a16="http://schemas.microsoft.com/office/drawing/2014/main" id="{AE28432A-54F1-8541-BEE8-69BF75975E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67488" y="3392889"/>
            <a:ext cx="2662203" cy="1653333"/>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740241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3</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769002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 name="TextBox 1"/>
          <p:cNvSpPr txBox="1"/>
          <p:nvPr/>
        </p:nvSpPr>
        <p:spPr>
          <a:xfrm>
            <a:off x="1762800" y="490023"/>
            <a:ext cx="6363089"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with Five Elements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4</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2345" y="1006742"/>
            <a:ext cx="1111532" cy="1702136"/>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sp>
        <p:nvSpPr>
          <p:cNvPr id="12" name="TextBox 11">
            <a:extLst>
              <a:ext uri="{FF2B5EF4-FFF2-40B4-BE49-F238E27FC236}">
                <a16:creationId xmlns:a16="http://schemas.microsoft.com/office/drawing/2014/main" id="{23256A5B-BC2A-0145-A1F6-FAF92CD78AA5}"/>
              </a:ext>
            </a:extLst>
          </p:cNvPr>
          <p:cNvSpPr txBox="1"/>
          <p:nvPr/>
        </p:nvSpPr>
        <p:spPr>
          <a:xfrm>
            <a:off x="6839799" y="1093131"/>
            <a:ext cx="902811" cy="307777"/>
          </a:xfrm>
          <a:prstGeom prst="rect">
            <a:avLst/>
          </a:prstGeom>
          <a:noFill/>
        </p:spPr>
        <p:txBody>
          <a:bodyPr wrap="none" rtlCol="0">
            <a:spAutoFit/>
          </a:bodyPr>
          <a:lstStyle/>
          <a:p>
            <a:r>
              <a:rPr lang="zh-CN" altLang="en-US" dirty="0"/>
              <a:t>（</a:t>
            </a:r>
            <a:r>
              <a:rPr lang="en-TW" dirty="0"/>
              <a:t>寓言</a:t>
            </a:r>
            <a:r>
              <a:rPr lang="zh-CN" altLang="en-US" dirty="0"/>
              <a:t>）</a:t>
            </a:r>
            <a:endParaRPr lang="en-TW" dirty="0"/>
          </a:p>
        </p:txBody>
      </p:sp>
    </p:spTree>
    <p:extLst>
      <p:ext uri="{BB962C8B-B14F-4D97-AF65-F5344CB8AC3E}">
        <p14:creationId xmlns:p14="http://schemas.microsoft.com/office/powerpoint/2010/main" val="1891125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Tree>
    <p:extLst>
      <p:ext uri="{BB962C8B-B14F-4D97-AF65-F5344CB8AC3E}">
        <p14:creationId xmlns:p14="http://schemas.microsoft.com/office/powerpoint/2010/main" val="1673156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877297" y="3438406"/>
            <a:ext cx="1766830" cy="430887"/>
          </a:xfrm>
          <a:prstGeom prst="rect">
            <a:avLst/>
          </a:prstGeom>
          <a:noFill/>
        </p:spPr>
        <p:txBody>
          <a:bodyPr wrap="none" rtlCol="0">
            <a:spAutoFit/>
          </a:bodyPr>
          <a:lstStyle/>
          <a:p>
            <a:pPr algn="ctr"/>
            <a:r>
              <a:rPr lang="en-TW" sz="1100" dirty="0"/>
              <a:t>(Accountants/</a:t>
            </a:r>
          </a:p>
          <a:p>
            <a:pPr algn="ctr"/>
            <a:r>
              <a:rPr lang="en-TW" sz="1100" dirty="0"/>
              <a:t>Notary Servicer Provider)</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3139440" y="1463983"/>
            <a:ext cx="2827020" cy="2841317"/>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B0B4A1A3-3A80-BC4A-B252-85FDF75F662C}"/>
              </a:ext>
            </a:extLst>
          </p:cNvPr>
          <p:cNvSpPr/>
          <p:nvPr/>
        </p:nvSpPr>
        <p:spPr>
          <a:xfrm>
            <a:off x="3657600" y="2006620"/>
            <a:ext cx="1790700" cy="1755063"/>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TextBox 1"/>
          <p:cNvSpPr txBox="1"/>
          <p:nvPr/>
        </p:nvSpPr>
        <p:spPr>
          <a:xfrm>
            <a:off x="1762800" y="490023"/>
            <a:ext cx="6363089"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with Five Elements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6</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6457950" y="1280160"/>
            <a:ext cx="2471639" cy="738664"/>
          </a:xfrm>
          <a:prstGeom prst="rect">
            <a:avLst/>
          </a:prstGeom>
          <a:noFill/>
        </p:spPr>
        <p:txBody>
          <a:bodyPr wrap="square" rtlCol="0">
            <a:spAutoFit/>
          </a:bodyPr>
          <a:lstStyle/>
          <a:p>
            <a:r>
              <a:rPr lang="en-TW" dirty="0"/>
              <a:t>The Allegory of a Smart City</a:t>
            </a:r>
            <a:r>
              <a:rPr lang="zh-CN" altLang="en-US" dirty="0"/>
              <a:t> </a:t>
            </a:r>
            <a:r>
              <a:rPr lang="en-US" altLang="zh-CN" dirty="0"/>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6839799" y="1093131"/>
            <a:ext cx="902811" cy="307777"/>
          </a:xfrm>
          <a:prstGeom prst="rect">
            <a:avLst/>
          </a:prstGeom>
          <a:noFill/>
        </p:spPr>
        <p:txBody>
          <a:bodyPr wrap="none" rtlCol="0">
            <a:spAutoFit/>
          </a:bodyPr>
          <a:lstStyle/>
          <a:p>
            <a:r>
              <a:rPr lang="zh-CN" altLang="en-US" dirty="0"/>
              <a:t>（</a:t>
            </a:r>
            <a:r>
              <a:rPr lang="en-TW" dirty="0"/>
              <a:t>寓言</a:t>
            </a:r>
            <a:r>
              <a:rPr lang="zh-CN" altLang="en-US" dirty="0"/>
              <a:t>）</a:t>
            </a:r>
            <a:endParaRPr lang="en-TW" dirty="0"/>
          </a:p>
        </p:txBody>
      </p:sp>
      <p:sp>
        <p:nvSpPr>
          <p:cNvPr id="13" name="TextBox 12">
            <a:extLst>
              <a:ext uri="{FF2B5EF4-FFF2-40B4-BE49-F238E27FC236}">
                <a16:creationId xmlns:a16="http://schemas.microsoft.com/office/drawing/2014/main" id="{227A3053-F083-C541-A584-AF3BDED2D254}"/>
              </a:ext>
            </a:extLst>
          </p:cNvPr>
          <p:cNvSpPr txBox="1"/>
          <p:nvPr/>
        </p:nvSpPr>
        <p:spPr>
          <a:xfrm>
            <a:off x="6457949" y="2205853"/>
            <a:ext cx="2471639" cy="954107"/>
          </a:xfrm>
          <a:prstGeom prst="rect">
            <a:avLst/>
          </a:prstGeom>
          <a:noFill/>
        </p:spPr>
        <p:txBody>
          <a:bodyPr wrap="square" rtlCol="0">
            <a:spAutoFit/>
          </a:bodyPr>
          <a:lstStyle/>
          <a:p>
            <a:r>
              <a:rPr lang="en-US" dirty="0"/>
              <a:t>Circles:</a:t>
            </a:r>
            <a:endParaRPr lang="en-US" altLang="zh-CN" dirty="0"/>
          </a:p>
          <a:p>
            <a:pPr marL="342900" indent="-342900">
              <a:buAutoNum type="arabicPeriod"/>
            </a:pPr>
            <a:r>
              <a:rPr lang="en-US" altLang="zh-CN" dirty="0">
                <a:solidFill>
                  <a:srgbClr val="FFC000"/>
                </a:solidFill>
              </a:rPr>
              <a:t>Optimization (Search)</a:t>
            </a:r>
          </a:p>
          <a:p>
            <a:pPr marL="342900" indent="-342900">
              <a:buAutoNum type="arabicPeriod"/>
            </a:pPr>
            <a:r>
              <a:rPr lang="en-US" altLang="zh-CN" dirty="0">
                <a:solidFill>
                  <a:srgbClr val="0070C0"/>
                </a:solidFill>
              </a:rPr>
              <a:t>Evaluation (Rewrite)</a:t>
            </a:r>
          </a:p>
          <a:p>
            <a:pPr marL="342900" indent="-342900">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p:txBody>
      </p:sp>
      <p:sp>
        <p:nvSpPr>
          <p:cNvPr id="14" name="TextBox 13">
            <a:extLst>
              <a:ext uri="{FF2B5EF4-FFF2-40B4-BE49-F238E27FC236}">
                <a16:creationId xmlns:a16="http://schemas.microsoft.com/office/drawing/2014/main" id="{ACB45A52-36BC-0546-8459-9D0935AFE4FB}"/>
              </a:ext>
            </a:extLst>
          </p:cNvPr>
          <p:cNvSpPr txBox="1"/>
          <p:nvPr/>
        </p:nvSpPr>
        <p:spPr>
          <a:xfrm>
            <a:off x="6457948" y="3414638"/>
            <a:ext cx="2471639" cy="1384995"/>
          </a:xfrm>
          <a:prstGeom prst="rect">
            <a:avLst/>
          </a:prstGeom>
          <a:noFill/>
        </p:spPr>
        <p:txBody>
          <a:bodyPr wrap="square" rtlCol="0">
            <a:spAutoFit/>
          </a:bodyPr>
          <a:lstStyle/>
          <a:p>
            <a:r>
              <a:rPr lang="en-US" dirty="0"/>
              <a:t>Tribes:</a:t>
            </a:r>
            <a:endParaRPr lang="en-US" altLang="zh-CN" dirty="0"/>
          </a:p>
          <a:p>
            <a:pPr marL="342900" indent="-342900">
              <a:buAutoNum type="arabicPeriod"/>
            </a:pPr>
            <a:r>
              <a:rPr lang="en-US" dirty="0"/>
              <a:t>Symbolists</a:t>
            </a:r>
          </a:p>
          <a:p>
            <a:pPr marL="342900" indent="-342900">
              <a:buAutoNum type="arabicPeriod"/>
            </a:pPr>
            <a:r>
              <a:rPr lang="en-US" dirty="0"/>
              <a:t>Connectionists</a:t>
            </a:r>
          </a:p>
          <a:p>
            <a:pPr marL="342900" indent="-342900">
              <a:buAutoNum type="arabicPeriod"/>
            </a:pPr>
            <a:r>
              <a:rPr lang="en-US" dirty="0" err="1"/>
              <a:t>Evolutionaries</a:t>
            </a:r>
            <a:endParaRPr lang="en-US" dirty="0"/>
          </a:p>
          <a:p>
            <a:pPr marL="342900" indent="-342900">
              <a:buAutoNum type="arabicPeriod"/>
            </a:pPr>
            <a:r>
              <a:rPr lang="en-US" dirty="0"/>
              <a:t>Bayesians</a:t>
            </a:r>
          </a:p>
          <a:p>
            <a:pPr marL="342900" indent="-342900">
              <a:buAutoNum type="arabicPeriod"/>
            </a:pPr>
            <a:r>
              <a:rPr lang="en-US" dirty="0" err="1"/>
              <a:t>Analogizers</a:t>
            </a:r>
            <a:endParaRPr lang="en-US" dirty="0"/>
          </a:p>
        </p:txBody>
      </p:sp>
      <p:sp>
        <p:nvSpPr>
          <p:cNvPr id="17" name="Oval 16">
            <a:extLst>
              <a:ext uri="{FF2B5EF4-FFF2-40B4-BE49-F238E27FC236}">
                <a16:creationId xmlns:a16="http://schemas.microsoft.com/office/drawing/2014/main" id="{CA44404F-E894-044D-9140-0FE54EE24738}"/>
              </a:ext>
            </a:extLst>
          </p:cNvPr>
          <p:cNvSpPr/>
          <p:nvPr/>
        </p:nvSpPr>
        <p:spPr>
          <a:xfrm>
            <a:off x="4018244" y="2355777"/>
            <a:ext cx="1066800" cy="104876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4CDAE802-B1B3-E44A-83C0-1FD08FF81716}"/>
              </a:ext>
            </a:extLst>
          </p:cNvPr>
          <p:cNvSpPr/>
          <p:nvPr/>
        </p:nvSpPr>
        <p:spPr>
          <a:xfrm>
            <a:off x="4376501" y="2706231"/>
            <a:ext cx="350287" cy="3680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dirty="0">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4333475" y="2757052"/>
            <a:ext cx="436338" cy="246221"/>
          </a:xfrm>
          <a:prstGeom prst="rect">
            <a:avLst/>
          </a:prstGeom>
          <a:noFill/>
        </p:spPr>
        <p:txBody>
          <a:bodyPr wrap="none" rtlCol="0">
            <a:spAutoFit/>
          </a:bodyPr>
          <a:lstStyle/>
          <a:p>
            <a:pPr algn="ctr"/>
            <a:r>
              <a:rPr lang="en-TW" sz="500" dirty="0"/>
              <a:t>Master </a:t>
            </a:r>
          </a:p>
          <a:p>
            <a:pPr algn="ctr"/>
            <a:r>
              <a:rPr lang="en-TW" sz="500" dirty="0"/>
              <a:t>Equation</a:t>
            </a:r>
          </a:p>
        </p:txBody>
      </p:sp>
    </p:spTree>
    <p:extLst>
      <p:ext uri="{BB962C8B-B14F-4D97-AF65-F5344CB8AC3E}">
        <p14:creationId xmlns:p14="http://schemas.microsoft.com/office/powerpoint/2010/main" val="4147751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1196770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2976729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2115938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3600466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41584725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227682759"/>
              </p:ext>
            </p:extLst>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Software</a:t>
            </a:r>
            <a:endParaRPr lang="en-US" sz="2000" b="1" kern="1200" dirty="0">
              <a:solidFill>
                <a:schemeClr val="tx1"/>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Hardware</a:t>
            </a:r>
            <a:endParaRPr lang="en-US" sz="2000" b="1" kern="1200" dirty="0">
              <a:solidFill>
                <a:schemeClr val="tx1"/>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schemeClr val="tx1"/>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Standard</a:t>
            </a:r>
            <a:endParaRPr lang="en-US" sz="2000" b="1" kern="1200" dirty="0">
              <a:solidFill>
                <a:schemeClr val="tx1"/>
              </a:solidFill>
              <a:latin typeface="Calibri"/>
              <a:ea typeface="+mn-ea"/>
              <a:cs typeface="+mn-cs"/>
            </a:endParaRPr>
          </a:p>
        </p:txBody>
      </p:sp>
      <p:sp>
        <p:nvSpPr>
          <p:cNvPr id="30" name="TextBox 29"/>
          <p:cNvSpPr txBox="1"/>
          <p:nvPr/>
        </p:nvSpPr>
        <p:spPr>
          <a:xfrm>
            <a:off x="5355293" y="1863602"/>
            <a:ext cx="1158266"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Resource</a:t>
            </a:r>
            <a:endParaRPr lang="en-US" sz="2000" b="1" kern="1200" dirty="0">
              <a:solidFill>
                <a:schemeClr val="tx1"/>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G. Lakoff</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19" y="4157646"/>
            <a:ext cx="1789977" cy="276999"/>
          </a:xfrm>
          <a:prstGeom prst="rect">
            <a:avLst/>
          </a:prstGeom>
          <a:noFill/>
        </p:spPr>
        <p:txBody>
          <a:bodyPr wrap="none" rtlCol="0">
            <a:spAutoFit/>
          </a:bodyPr>
          <a:lstStyle/>
          <a:p>
            <a:pPr defTabSz="685800">
              <a:buClrTx/>
            </a:pPr>
            <a:r>
              <a:rPr kumimoji="1" lang="en-US" altLang="zh-CN" sz="1200" kern="1200" dirty="0">
                <a:solidFill>
                  <a:schemeClr val="tx1"/>
                </a:solidFill>
                <a:latin typeface="Calibri"/>
                <a:ea typeface="宋体" panose="02010600030101010101" pitchFamily="2" charset="-122"/>
                <a:cs typeface="+mn-cs"/>
              </a:rPr>
              <a:t>Extreme Learning Process</a:t>
            </a:r>
            <a:endParaRPr kumimoji="1" lang="zh-CN" altLang="en-US" sz="1200" kern="1200" dirty="0">
              <a:solidFill>
                <a:schemeClr val="tx1"/>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schemeClr val="tx1"/>
                </a:solidFill>
                <a:latin typeface="Calibri"/>
                <a:ea typeface="+mn-ea"/>
                <a:cs typeface="+mn-cs"/>
              </a:rPr>
              <a:t>An integrated (ethical) architecture </a:t>
            </a:r>
          </a:p>
          <a:p>
            <a:pPr algn="ctr" defTabSz="685800">
              <a:buClrTx/>
            </a:pPr>
            <a:r>
              <a:rPr lang="en-US" sz="2100" kern="1200" dirty="0">
                <a:solidFill>
                  <a:schemeClr val="tx1"/>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10" name="Picture 9">
            <a:hlinkClick r:id="rId23"/>
            <a:extLst>
              <a:ext uri="{FF2B5EF4-FFF2-40B4-BE49-F238E27FC236}">
                <a16:creationId xmlns:a16="http://schemas.microsoft.com/office/drawing/2014/main" id="{74C60FA4-4D7F-454C-9D30-0CD12EAD078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5"/>
            <a:extLst>
              <a:ext uri="{FF2B5EF4-FFF2-40B4-BE49-F238E27FC236}">
                <a16:creationId xmlns:a16="http://schemas.microsoft.com/office/drawing/2014/main" id="{3DC277BB-65B4-744C-A692-43D6D8740739}"/>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7"/>
            <a:extLst>
              <a:ext uri="{FF2B5EF4-FFF2-40B4-BE49-F238E27FC236}">
                <a16:creationId xmlns:a16="http://schemas.microsoft.com/office/drawing/2014/main" id="{933A3D0E-3305-1441-BE9A-8B3CFED88613}"/>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29"/>
            <a:extLst>
              <a:ext uri="{FF2B5EF4-FFF2-40B4-BE49-F238E27FC236}">
                <a16:creationId xmlns:a16="http://schemas.microsoft.com/office/drawing/2014/main" id="{CD5524FE-B6E2-7241-80F0-BFDC10893A29}"/>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1"/>
            <a:extLst>
              <a:ext uri="{FF2B5EF4-FFF2-40B4-BE49-F238E27FC236}">
                <a16:creationId xmlns:a16="http://schemas.microsoft.com/office/drawing/2014/main" id="{9AD5FB2D-FD71-7347-ABB4-A1037828A0EF}"/>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3"/>
            <a:extLst>
              <a:ext uri="{FF2B5EF4-FFF2-40B4-BE49-F238E27FC236}">
                <a16:creationId xmlns:a16="http://schemas.microsoft.com/office/drawing/2014/main" id="{DDBC57A8-E15D-7D49-8E3B-A7169F36DE2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5"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7"/>
            <a:extLst>
              <a:ext uri="{FF2B5EF4-FFF2-40B4-BE49-F238E27FC236}">
                <a16:creationId xmlns:a16="http://schemas.microsoft.com/office/drawing/2014/main" id="{259D57F0-3DFA-5648-99C2-18B2E815E275}"/>
              </a:ext>
            </a:extLst>
          </p:cNvPr>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8</a:t>
            </a:fld>
            <a:endParaRPr lang="en-US" dirty="0">
              <a:solidFill>
                <a:prstClr val="black">
                  <a:tint val="75000"/>
                </a:prstClr>
              </a:solidFil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40" cstate="print">
            <a:extLst>
              <a:ext uri="{28A0092B-C50C-407E-A947-70E740481C1C}">
                <a14:useLocalDpi xmlns:a14="http://schemas.microsoft.com/office/drawing/2010/main"/>
              </a:ext>
            </a:extLst>
          </a:blip>
          <a:srcRect/>
          <a:stretch/>
        </p:blipFill>
        <p:spPr bwMode="auto">
          <a:xfrm>
            <a:off x="488083" y="4157646"/>
            <a:ext cx="287455" cy="428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4084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2355" y="456811"/>
            <a:ext cx="5859296" cy="923330"/>
          </a:xfrm>
          <a:prstGeom prst="rect">
            <a:avLst/>
          </a:prstGeom>
          <a:noFill/>
        </p:spPr>
        <p:txBody>
          <a:bodyPr wrap="none" rtlCol="0">
            <a:spAutoFit/>
          </a:bodyPr>
          <a:lstStyle/>
          <a:p>
            <a:pPr algn="ctr"/>
            <a:r>
              <a:rPr lang="en-US" sz="2700" dirty="0">
                <a:solidFill>
                  <a:schemeClr val="tx1"/>
                </a:solidFill>
              </a:rPr>
              <a:t>The Expanded Capability of “Search”</a:t>
            </a:r>
          </a:p>
          <a:p>
            <a:pPr algn="ctr"/>
            <a:r>
              <a:rPr lang="en-US" sz="2700" dirty="0">
                <a:solidFill>
                  <a:schemeClr val="tx1"/>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Tree>
    <p:extLst>
      <p:ext uri="{BB962C8B-B14F-4D97-AF65-F5344CB8AC3E}">
        <p14:creationId xmlns:p14="http://schemas.microsoft.com/office/powerpoint/2010/main" val="843937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Tree>
    <p:extLst>
      <p:ext uri="{BB962C8B-B14F-4D97-AF65-F5344CB8AC3E}">
        <p14:creationId xmlns:p14="http://schemas.microsoft.com/office/powerpoint/2010/main" val="6928336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Tree>
    <p:extLst>
      <p:ext uri="{BB962C8B-B14F-4D97-AF65-F5344CB8AC3E}">
        <p14:creationId xmlns:p14="http://schemas.microsoft.com/office/powerpoint/2010/main" val="35484095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4129</TotalTime>
  <Words>3610</Words>
  <Application>Microsoft Macintosh PowerPoint</Application>
  <PresentationFormat>On-screen Show (16:9)</PresentationFormat>
  <Paragraphs>662</Paragraphs>
  <Slides>97</Slides>
  <Notes>43</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97</vt:i4>
      </vt:variant>
    </vt:vector>
  </HeadingPairs>
  <TitlesOfParts>
    <vt:vector size="119" baseType="lpstr">
      <vt:lpstr>Bank Gothic Medium</vt:lpstr>
      <vt:lpstr>等线</vt:lpstr>
      <vt:lpstr>Exo 2</vt:lpstr>
      <vt:lpstr>Hei</vt:lpstr>
      <vt:lpstr>LiHei Pro Medium</vt:lpstr>
      <vt:lpstr>Roboto Condensed Light</vt:lpstr>
      <vt:lpstr>华文细黑</vt:lpstr>
      <vt:lpstr>STXingkai</vt:lpstr>
      <vt:lpstr>Arial</vt:lpstr>
      <vt:lpstr>Arial Rounded MT Bold</vt:lpstr>
      <vt:lpstr>Avenir Next Condensed Ultra Lig</vt:lpstr>
      <vt:lpstr>Calibri</vt:lpstr>
      <vt:lpstr>Calibri Light</vt:lpstr>
      <vt:lpstr>Century Gothic</vt:lpstr>
      <vt:lpstr>Comic Sans MS</vt:lpstr>
      <vt:lpstr>Helvetica</vt:lpstr>
      <vt:lpstr>Rockwell</vt:lpstr>
      <vt:lpstr>Times New Roman</vt:lpstr>
      <vt:lpstr>Wingdings</vt:lpstr>
      <vt:lpstr>Simple Light</vt:lpstr>
      <vt:lpstr>Office Theme</vt:lpstr>
      <vt:lpstr>Tech Newsletter by Slidesgo</vt:lpstr>
      <vt:lpstr> 超越学科界限的认知基础 Transdisciplinary Cognitive Foundation  Week 10  Artificial Intelligence and its Social Impacts</vt:lpstr>
      <vt:lpstr>PowerPoint Presentation</vt:lpstr>
      <vt:lpstr>PowerPoint Presentation</vt:lpstr>
      <vt:lpstr>PowerPoint Presentation</vt:lpstr>
      <vt:lpstr>PowerPoint Presentation</vt:lpstr>
      <vt:lpstr>PowerPoint Presentation</vt:lpstr>
      <vt:lpstr>Soundness</vt:lpstr>
      <vt:lpstr>PowerPoint Presentation</vt:lpstr>
      <vt:lpstr>PowerPoint Presentation</vt:lpstr>
      <vt:lpstr>Computing Architectures associated with Tools</vt:lpstr>
      <vt:lpstr>How to Reason about Namespace Rigorously?</vt:lpstr>
      <vt:lpstr>On Being Truly Educated</vt:lpstr>
      <vt:lpstr>Language choices influence your Cognitive Foundation</vt:lpstr>
      <vt:lpstr>Reserved Names and Constants in Sciences</vt:lpstr>
      <vt:lpstr>Knowledge Representation in Topology (the trick of converting a problem to a simple domain and back)</vt:lpstr>
      <vt:lpstr>Homeomorphisms as a way to establish Equivalence</vt:lpstr>
      <vt:lpstr>Computationally-Enhanced  Cognitive Foundation  Transcending the Boundaries of  Human, Machines, and Knowledge Disciplines</vt:lpstr>
      <vt:lpstr>The foundation of math as programming languages</vt:lpstr>
      <vt:lpstr>The man who redefined Equal in Math! </vt:lpstr>
      <vt:lpstr>First and Second Order Cybernetics</vt:lpstr>
      <vt:lpstr>The Book of Why</vt:lpstr>
      <vt:lpstr>The expressive power of Names (labels)</vt:lpstr>
      <vt:lpstr>Sensor Placement and Data Collection</vt:lpstr>
      <vt:lpstr>Main Thesis of this course: “How do you know that you know?”</vt:lpstr>
      <vt:lpstr>On-Going Events related to the course</vt:lpstr>
      <vt:lpstr>AUDIENCE</vt:lpstr>
      <vt:lpstr>AUDIENCE (self-intro)</vt:lpstr>
      <vt:lpstr>Course Outline</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Potential Barriers</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632</cp:revision>
  <dcterms:modified xsi:type="dcterms:W3CDTF">2020-11-16T08:28:20Z</dcterms:modified>
</cp:coreProperties>
</file>